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15"/>
  </p:notesMasterIdLst>
  <p:sldIdLst>
    <p:sldId id="326" r:id="rId5"/>
    <p:sldId id="321" r:id="rId6"/>
    <p:sldId id="320" r:id="rId7"/>
    <p:sldId id="324" r:id="rId8"/>
    <p:sldId id="294" r:id="rId9"/>
    <p:sldId id="325" r:id="rId10"/>
    <p:sldId id="328" r:id="rId11"/>
    <p:sldId id="327" r:id="rId12"/>
    <p:sldId id="330" r:id="rId13"/>
    <p:sldId id="329" r:id="rId1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8881"/>
    <a:srgbClr val="00A79D"/>
    <a:srgbClr val="00786E"/>
    <a:srgbClr val="17232A"/>
    <a:srgbClr val="155A89"/>
    <a:srgbClr val="1E84C6"/>
    <a:srgbClr val="202F38"/>
    <a:srgbClr val="BD68C4"/>
    <a:srgbClr val="A87D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82" autoAdjust="0"/>
    <p:restoredTop sz="86415" autoAdjust="0"/>
  </p:normalViewPr>
  <p:slideViewPr>
    <p:cSldViewPr snapToGrid="0" snapToObjects="1">
      <p:cViewPr varScale="1">
        <p:scale>
          <a:sx n="146" d="100"/>
          <a:sy n="146" d="100"/>
        </p:scale>
        <p:origin x="-192" y="-112"/>
      </p:cViewPr>
      <p:guideLst>
        <p:guide orient="horz" pos="698"/>
        <p:guide orient="horz" pos="1765"/>
        <p:guide orient="horz" pos="2024"/>
        <p:guide pos="2880"/>
        <p:guide pos="594"/>
        <p:guide pos="5472"/>
        <p:guide pos="1158"/>
        <p:guide pos="461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8" d="100"/>
        <a:sy n="188" d="100"/>
      </p:scale>
      <p:origin x="0" y="112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47E9F9-6557-4923-BE10-1C342566E3EE}" type="datetimeFigureOut">
              <a:rPr lang="en-US" smtClean="0"/>
              <a:t>4/4/17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B87A38-3CEC-41F8-9B8A-7D549F200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296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BEDBE90-FDBE-A44D-9062-5A5D1585D5B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11:30 get setup to do the install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39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BEDBE90-FDBE-A44D-9062-5A5D1585D5B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89647" y="-27990"/>
            <a:ext cx="9259047" cy="5220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Piv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984" y="366152"/>
            <a:ext cx="1364191" cy="30928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1134021" y="2005054"/>
            <a:ext cx="6530788" cy="1147664"/>
          </a:xfrm>
        </p:spPr>
        <p:txBody>
          <a:bodyPr/>
          <a:lstStyle>
            <a:lvl1pPr algn="l">
              <a:lnSpc>
                <a:spcPct val="80000"/>
              </a:lnSpc>
              <a:spcAft>
                <a:spcPts val="500"/>
              </a:spcAft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34021" y="1586264"/>
            <a:ext cx="6110923" cy="314872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34021" y="3315823"/>
            <a:ext cx="7881472" cy="34512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accent5"/>
                </a:solidFill>
              </a:defRPr>
            </a:lvl1pPr>
            <a:lvl3pPr marL="914400" indent="0" algn="l">
              <a:buNone/>
              <a:defRPr baseline="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SUB TEXT</a:t>
            </a:r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1600">
                <a:solidFill>
                  <a:srgbClr val="878787"/>
                </a:solidFill>
              </a:defRPr>
            </a:lvl1pPr>
            <a:lvl2pPr marL="457200" indent="0">
              <a:buNone/>
              <a:defRPr sz="1600">
                <a:solidFill>
                  <a:srgbClr val="878787"/>
                </a:solidFill>
              </a:defRPr>
            </a:lvl2pPr>
            <a:lvl3pPr marL="914400" indent="0">
              <a:buNone/>
              <a:defRPr sz="1400">
                <a:solidFill>
                  <a:srgbClr val="878787"/>
                </a:solidFill>
              </a:defRPr>
            </a:lvl3pPr>
            <a:lvl4pPr marL="1371600" indent="0">
              <a:buNone/>
              <a:defRPr sz="1200">
                <a:solidFill>
                  <a:srgbClr val="878787"/>
                </a:solidFill>
              </a:defRPr>
            </a:lvl4pPr>
            <a:lvl5pPr marL="1828800" indent="0">
              <a:buNone/>
              <a:defRPr sz="1200">
                <a:solidFill>
                  <a:srgbClr val="87878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62394" y="3832344"/>
            <a:ext cx="4070350" cy="665162"/>
          </a:xfrm>
        </p:spPr>
        <p:txBody>
          <a:bodyPr>
            <a:noAutofit/>
          </a:bodyPr>
          <a:lstStyle>
            <a:lvl1pPr marL="0" indent="0">
              <a:buNone/>
              <a:defRPr sz="1100" i="1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662488" y="1200150"/>
            <a:ext cx="4070350" cy="2430556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952606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943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7536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16580"/>
            <a:ext cx="4040188" cy="2578042"/>
          </a:xfrm>
        </p:spPr>
        <p:txBody>
          <a:bodyPr>
            <a:normAutofit/>
          </a:bodyPr>
          <a:lstStyle>
            <a:lvl1pPr>
              <a:defRPr sz="2000">
                <a:solidFill>
                  <a:srgbClr val="878787"/>
                </a:solidFill>
              </a:defRPr>
            </a:lvl1pPr>
            <a:lvl2pPr>
              <a:defRPr sz="2000">
                <a:solidFill>
                  <a:srgbClr val="878787"/>
                </a:solidFill>
              </a:defRPr>
            </a:lvl2pPr>
            <a:lvl3pPr>
              <a:defRPr sz="2000">
                <a:solidFill>
                  <a:srgbClr val="878787"/>
                </a:solidFill>
              </a:defRPr>
            </a:lvl3pPr>
            <a:lvl4pPr>
              <a:defRPr sz="2000">
                <a:solidFill>
                  <a:srgbClr val="878787"/>
                </a:solidFill>
              </a:defRPr>
            </a:lvl4pPr>
            <a:lvl5pPr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7536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016580"/>
            <a:ext cx="4041775" cy="2578042"/>
          </a:xfrm>
        </p:spPr>
        <p:txBody>
          <a:bodyPr>
            <a:normAutofit/>
          </a:bodyPr>
          <a:lstStyle>
            <a:lvl1pPr>
              <a:defRPr sz="2000">
                <a:solidFill>
                  <a:srgbClr val="878787"/>
                </a:solidFill>
              </a:defRPr>
            </a:lvl1pPr>
            <a:lvl2pPr>
              <a:defRPr sz="2000">
                <a:solidFill>
                  <a:srgbClr val="878787"/>
                </a:solidFill>
              </a:defRPr>
            </a:lvl2pPr>
            <a:lvl3pPr>
              <a:defRPr sz="2000">
                <a:solidFill>
                  <a:srgbClr val="878787"/>
                </a:solidFill>
              </a:defRPr>
            </a:lvl3pPr>
            <a:lvl4pPr>
              <a:defRPr sz="2000">
                <a:solidFill>
                  <a:srgbClr val="878787"/>
                </a:solidFill>
              </a:defRPr>
            </a:lvl4pPr>
            <a:lvl5pPr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952606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373780"/>
            <a:ext cx="9144000" cy="300461"/>
          </a:xfrm>
        </p:spPr>
        <p:txBody>
          <a:bodyPr/>
          <a:lstStyle>
            <a:lvl1pPr algn="ctr">
              <a:defRPr sz="18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42147" y="1770529"/>
            <a:ext cx="7059706" cy="1377484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" name="Picture 4" descr="Pattern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67234" y="-126999"/>
            <a:ext cx="9226176" cy="5285441"/>
          </a:xfrm>
          <a:prstGeom prst="rect">
            <a:avLst/>
          </a:prstGeom>
          <a:solidFill>
            <a:srgbClr val="97ACB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56" y="465167"/>
            <a:ext cx="8516471" cy="376792"/>
          </a:xfrm>
        </p:spPr>
        <p:txBody>
          <a:bodyPr anchor="b"/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82176" y="1105647"/>
            <a:ext cx="9226176" cy="40378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39056" y="157381"/>
            <a:ext cx="8516471" cy="229215"/>
          </a:xfrm>
        </p:spPr>
        <p:txBody>
          <a:bodyPr>
            <a:normAutofit/>
          </a:bodyPr>
          <a:lstStyle>
            <a:lvl1pPr marL="0" indent="0" algn="l">
              <a:buNone/>
              <a:defRPr sz="1200" b="1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366059" y="1822334"/>
            <a:ext cx="2039470" cy="277207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2488201" y="1822334"/>
            <a:ext cx="2039470" cy="277207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4610343" y="1822334"/>
            <a:ext cx="2039470" cy="277207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6732485" y="1822334"/>
            <a:ext cx="2039470" cy="277207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33421"/>
            <a:ext cx="1948329" cy="514719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6FD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904515"/>
            <a:ext cx="1948329" cy="2578042"/>
          </a:xfrm>
        </p:spPr>
        <p:txBody>
          <a:bodyPr>
            <a:normAutofit/>
          </a:bodyPr>
          <a:lstStyle>
            <a:lvl1pPr marL="285750" marR="0" indent="-28575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1000">
                <a:solidFill>
                  <a:srgbClr val="878787"/>
                </a:solidFill>
              </a:defRPr>
            </a:lvl1pPr>
            <a:lvl2pPr marL="457200" indent="0">
              <a:buNone/>
              <a:defRPr sz="2000">
                <a:solidFill>
                  <a:srgbClr val="878787"/>
                </a:solidFill>
              </a:defRPr>
            </a:lvl2pPr>
            <a:lvl3pPr marL="914400" indent="0">
              <a:buNone/>
              <a:defRPr sz="2000">
                <a:solidFill>
                  <a:srgbClr val="878787"/>
                </a:solidFill>
              </a:defRPr>
            </a:lvl3pPr>
            <a:lvl4pPr marL="1371600" indent="0">
              <a:buNone/>
              <a:defRPr sz="2000">
                <a:solidFill>
                  <a:srgbClr val="878787"/>
                </a:solidFill>
              </a:defRPr>
            </a:lvl4pPr>
            <a:lvl5pPr marL="1828800" indent="0">
              <a:buNone/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Click to edit Master text styles</a:t>
            </a:r>
          </a:p>
          <a:p>
            <a:pPr marL="2857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Second level</a:t>
            </a:r>
          </a:p>
          <a:p>
            <a:pPr marL="285750" marR="0" lvl="2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Third level</a:t>
            </a:r>
          </a:p>
          <a:p>
            <a:pPr marL="285750" marR="0" lvl="3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Fourth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2548961" y="1233421"/>
            <a:ext cx="1948329" cy="514719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1863A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1"/>
          </p:nvPr>
        </p:nvSpPr>
        <p:spPr>
          <a:xfrm>
            <a:off x="2548961" y="1904515"/>
            <a:ext cx="1948329" cy="2578042"/>
          </a:xfrm>
        </p:spPr>
        <p:txBody>
          <a:bodyPr>
            <a:normAutofit/>
          </a:bodyPr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1000">
                <a:solidFill>
                  <a:srgbClr val="878787"/>
                </a:solidFill>
              </a:defRPr>
            </a:lvl1pPr>
            <a:lvl2pPr marL="457200" indent="0">
              <a:buNone/>
              <a:defRPr sz="2000">
                <a:solidFill>
                  <a:srgbClr val="878787"/>
                </a:solidFill>
              </a:defRPr>
            </a:lvl2pPr>
            <a:lvl3pPr marL="914400" indent="0">
              <a:buNone/>
              <a:defRPr sz="2000">
                <a:solidFill>
                  <a:srgbClr val="878787"/>
                </a:solidFill>
              </a:defRPr>
            </a:lvl3pPr>
            <a:lvl4pPr marL="1371600" indent="0">
              <a:buNone/>
              <a:defRPr sz="2000">
                <a:solidFill>
                  <a:srgbClr val="878787"/>
                </a:solidFill>
              </a:defRPr>
            </a:lvl4pPr>
            <a:lvl5pPr marL="1828800" indent="0">
              <a:buNone/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Click to edit Master text styles</a:t>
            </a:r>
          </a:p>
          <a:p>
            <a:pPr marL="2857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Second level</a:t>
            </a:r>
          </a:p>
          <a:p>
            <a:pPr marL="285750" marR="0" lvl="2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Third level</a:t>
            </a:r>
          </a:p>
          <a:p>
            <a:pPr marL="285750" marR="0" lvl="3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Fourth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2"/>
          </p:nvPr>
        </p:nvSpPr>
        <p:spPr>
          <a:xfrm>
            <a:off x="4655665" y="1233421"/>
            <a:ext cx="1948329" cy="514719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1863A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3"/>
          </p:nvPr>
        </p:nvSpPr>
        <p:spPr>
          <a:xfrm>
            <a:off x="4655665" y="1904515"/>
            <a:ext cx="1948329" cy="2578042"/>
          </a:xfrm>
        </p:spPr>
        <p:txBody>
          <a:bodyPr>
            <a:normAutofit/>
          </a:bodyPr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1000">
                <a:solidFill>
                  <a:srgbClr val="878787"/>
                </a:solidFill>
              </a:defRPr>
            </a:lvl1pPr>
            <a:lvl2pPr marL="457200" indent="0">
              <a:buNone/>
              <a:defRPr sz="2000">
                <a:solidFill>
                  <a:srgbClr val="878787"/>
                </a:solidFill>
              </a:defRPr>
            </a:lvl2pPr>
            <a:lvl3pPr marL="914400" indent="0">
              <a:buNone/>
              <a:defRPr sz="2000">
                <a:solidFill>
                  <a:srgbClr val="878787"/>
                </a:solidFill>
              </a:defRPr>
            </a:lvl3pPr>
            <a:lvl4pPr marL="1371600" indent="0">
              <a:buNone/>
              <a:defRPr sz="2000">
                <a:solidFill>
                  <a:srgbClr val="878787"/>
                </a:solidFill>
              </a:defRPr>
            </a:lvl4pPr>
            <a:lvl5pPr marL="1828800" indent="0">
              <a:buNone/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Click to edit Master text styles</a:t>
            </a:r>
          </a:p>
          <a:p>
            <a:pPr marL="2857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Second level</a:t>
            </a:r>
          </a:p>
          <a:p>
            <a:pPr marL="285750" marR="0" lvl="2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Third level</a:t>
            </a:r>
          </a:p>
          <a:p>
            <a:pPr marL="285750" marR="0" lvl="3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Fourth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4"/>
          </p:nvPr>
        </p:nvSpPr>
        <p:spPr>
          <a:xfrm>
            <a:off x="6732485" y="1233421"/>
            <a:ext cx="1948329" cy="514719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1863A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5"/>
          </p:nvPr>
        </p:nvSpPr>
        <p:spPr>
          <a:xfrm>
            <a:off x="6732485" y="1904515"/>
            <a:ext cx="1948329" cy="2578042"/>
          </a:xfrm>
        </p:spPr>
        <p:txBody>
          <a:bodyPr>
            <a:normAutofit/>
          </a:bodyPr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1000">
                <a:solidFill>
                  <a:srgbClr val="878787"/>
                </a:solidFill>
              </a:defRPr>
            </a:lvl1pPr>
            <a:lvl2pPr marL="457200" indent="0">
              <a:buNone/>
              <a:defRPr sz="2000">
                <a:solidFill>
                  <a:srgbClr val="878787"/>
                </a:solidFill>
              </a:defRPr>
            </a:lvl2pPr>
            <a:lvl3pPr marL="914400" indent="0">
              <a:buNone/>
              <a:defRPr sz="2000">
                <a:solidFill>
                  <a:srgbClr val="878787"/>
                </a:solidFill>
              </a:defRPr>
            </a:lvl3pPr>
            <a:lvl4pPr marL="1371600" indent="0">
              <a:buNone/>
              <a:defRPr sz="2000">
                <a:solidFill>
                  <a:srgbClr val="878787"/>
                </a:solidFill>
              </a:defRPr>
            </a:lvl4pPr>
            <a:lvl5pPr marL="1828800" indent="0">
              <a:buNone/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Click to edit Master text styles</a:t>
            </a:r>
          </a:p>
          <a:p>
            <a:pPr marL="2857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Second level</a:t>
            </a:r>
          </a:p>
          <a:p>
            <a:pPr marL="285750" marR="0" lvl="2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Third level</a:t>
            </a:r>
          </a:p>
          <a:p>
            <a:pPr marL="285750" marR="0" lvl="3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Fourth level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952606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8806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669118" y="-126999"/>
            <a:ext cx="4736352" cy="5285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-67233" y="-126999"/>
            <a:ext cx="4736352" cy="5285441"/>
          </a:xfrm>
          <a:prstGeom prst="rect">
            <a:avLst/>
          </a:prstGeom>
          <a:solidFill>
            <a:srgbClr val="97ACB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9057" y="483683"/>
            <a:ext cx="4430061" cy="414471"/>
          </a:xfrm>
        </p:spPr>
        <p:txBody>
          <a:bodyPr anchor="b"/>
          <a:lstStyle>
            <a:lvl1pPr algn="l">
              <a:defRPr sz="2800" b="0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69118" y="1"/>
            <a:ext cx="4474881" cy="5143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39057" y="224620"/>
            <a:ext cx="4430062" cy="229215"/>
          </a:xfrm>
        </p:spPr>
        <p:txBody>
          <a:bodyPr>
            <a:noAutofit/>
          </a:bodyPr>
          <a:lstStyle>
            <a:lvl1pPr marL="0" indent="0" algn="l">
              <a:buNone/>
              <a:defRPr sz="1000" b="1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39057" y="1225718"/>
            <a:ext cx="4430061" cy="9144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6978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-163871" y="-65548"/>
            <a:ext cx="9447161" cy="5284838"/>
          </a:xfrm>
          <a:prstGeom prst="rect">
            <a:avLst/>
          </a:prstGeom>
          <a:solidFill>
            <a:schemeClr val="tx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701800" y="3094038"/>
            <a:ext cx="5689600" cy="46196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solidFill>
                  <a:schemeClr val="accent5"/>
                </a:solidFill>
                <a:cs typeface="Arial" charset="0"/>
              </a:rPr>
              <a:t>A NEW PLATFORM </a:t>
            </a:r>
            <a:r>
              <a:rPr lang="en-US" dirty="0" smtClean="0">
                <a:solidFill>
                  <a:schemeClr val="accent1"/>
                </a:solidFill>
                <a:cs typeface="Arial" charset="0"/>
              </a:rPr>
              <a:t>FOR A NEW ERA</a:t>
            </a:r>
          </a:p>
        </p:txBody>
      </p:sp>
      <p:pic>
        <p:nvPicPr>
          <p:cNvPr id="5" name="Picture 10" descr="Pivotal_Logo_white.png"/>
          <p:cNvPicPr>
            <a:picLocks noChangeAspect="1"/>
          </p:cNvPicPr>
          <p:nvPr userDrawn="1"/>
        </p:nvPicPr>
        <p:blipFill>
          <a:blip r:embed="rId2"/>
          <a:srcRect r="5548"/>
          <a:stretch>
            <a:fillRect/>
          </a:stretch>
        </p:blipFill>
        <p:spPr bwMode="auto">
          <a:xfrm>
            <a:off x="1973263" y="1658938"/>
            <a:ext cx="5189537" cy="126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379855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995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 Basic with Rule">
    <p:bg>
      <p:bgPr>
        <a:solidFill>
          <a:srgbClr val="17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320040"/>
            <a:ext cx="8229601" cy="363558"/>
          </a:xfrm>
        </p:spPr>
        <p:txBody>
          <a:bodyPr lIns="0" tIns="0" rIns="0" bIns="0"/>
          <a:lstStyle>
            <a:lvl1pPr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8229600" cy="30829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4629150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66713" y="5018449"/>
            <a:ext cx="227488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Copyright 2015 Pivotal.</a:t>
            </a:r>
            <a:r>
              <a:rPr lang="en-US" sz="600" baseline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All rights reserved.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8" name="Picture 7" descr="Pivota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1733" y="4713966"/>
            <a:ext cx="957262" cy="219455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88593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828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 Basic without Rule">
    <p:bg>
      <p:bgPr>
        <a:solidFill>
          <a:srgbClr val="17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gray">
          <a:xfrm>
            <a:off x="0" y="4629150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sp>
        <p:nvSpPr>
          <p:cNvPr id="5" name="TextBox 4"/>
          <p:cNvSpPr txBox="1"/>
          <p:nvPr userDrawn="1"/>
        </p:nvSpPr>
        <p:spPr bwMode="gray">
          <a:xfrm>
            <a:off x="366713" y="5018449"/>
            <a:ext cx="227488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Copyright 2015 Pivotal.</a:t>
            </a:r>
            <a:r>
              <a:rPr lang="en-US" sz="600" baseline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All rights reserved.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6" name="Picture 5" descr="Pivota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1733" y="4713966"/>
            <a:ext cx="957262" cy="21945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320040"/>
            <a:ext cx="8229601" cy="363558"/>
          </a:xfrm>
        </p:spPr>
        <p:txBody>
          <a:bodyPr lIns="0" tIns="0" rIns="0" bIns="0"/>
          <a:lstStyle>
            <a:lvl1pPr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8229600" cy="30829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339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89647" y="-27990"/>
            <a:ext cx="9259047" cy="5220256"/>
          </a:xfrm>
          <a:prstGeom prst="rect">
            <a:avLst/>
          </a:prstGeom>
          <a:solidFill>
            <a:srgbClr val="1B28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Piv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984" y="366152"/>
            <a:ext cx="1364191" cy="30928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1134021" y="2005054"/>
            <a:ext cx="6530788" cy="1147664"/>
          </a:xfrm>
        </p:spPr>
        <p:txBody>
          <a:bodyPr/>
          <a:lstStyle>
            <a:lvl1pPr algn="l">
              <a:lnSpc>
                <a:spcPct val="80000"/>
              </a:lnSpc>
              <a:spcAft>
                <a:spcPts val="500"/>
              </a:spcAft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34021" y="1586264"/>
            <a:ext cx="6110923" cy="314872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34021" y="3315823"/>
            <a:ext cx="7881472" cy="34512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accent5"/>
                </a:solidFill>
              </a:defRPr>
            </a:lvl1pPr>
            <a:lvl3pPr marL="914400" indent="0" algn="l">
              <a:buNone/>
              <a:defRPr baseline="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SUB TEXT</a:t>
            </a:r>
          </a:p>
        </p:txBody>
      </p:sp>
    </p:spTree>
    <p:extLst>
      <p:ext uri="{BB962C8B-B14F-4D97-AF65-F5344CB8AC3E}">
        <p14:creationId xmlns:p14="http://schemas.microsoft.com/office/powerpoint/2010/main" val="519775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ivotal 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>
              <a:solidFill>
                <a:srgbClr val="FFFFFF"/>
              </a:solidFill>
              <a:latin typeface="Arial"/>
              <a:sym typeface="Arial"/>
            </a:endParaRPr>
          </a:p>
        </p:txBody>
      </p:sp>
      <p:pic>
        <p:nvPicPr>
          <p:cNvPr id="6" name="Picture 5" descr="Pivotal_White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7232" y="1490695"/>
            <a:ext cx="5842485" cy="193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1001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0167471" cy="51435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95325" y="1916328"/>
            <a:ext cx="6947616" cy="532285"/>
          </a:xfrm>
        </p:spPr>
        <p:txBody>
          <a:bodyPr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" name="Picture 6" descr="Piv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984" y="366152"/>
            <a:ext cx="1364191" cy="309289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195325" y="2502217"/>
            <a:ext cx="5828553" cy="43790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95325" y="4442307"/>
            <a:ext cx="7881472" cy="379642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5"/>
                </a:solidFill>
              </a:defRPr>
            </a:lvl1pPr>
            <a:lvl3pPr marL="914400" indent="0" algn="l">
              <a:buNone/>
              <a:defRPr baseline="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SUB TEXT</a:t>
            </a:r>
          </a:p>
        </p:txBody>
      </p:sp>
    </p:spTree>
    <p:extLst>
      <p:ext uri="{BB962C8B-B14F-4D97-AF65-F5344CB8AC3E}">
        <p14:creationId xmlns:p14="http://schemas.microsoft.com/office/powerpoint/2010/main" val="1918645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0167471" cy="51435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17709" y="407953"/>
            <a:ext cx="6947616" cy="585514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117709" y="998561"/>
            <a:ext cx="5828553" cy="48169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4892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0167471" cy="51435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A1215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1756833"/>
            <a:ext cx="9144000" cy="3386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17709" y="407953"/>
            <a:ext cx="6947616" cy="585514"/>
          </a:xfrm>
        </p:spPr>
        <p:txBody>
          <a:bodyPr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677241" y="998561"/>
            <a:ext cx="5828553" cy="481696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3670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878787"/>
                </a:solidFill>
              </a:defRPr>
            </a:lvl1pPr>
            <a:lvl2pPr>
              <a:defRPr>
                <a:solidFill>
                  <a:srgbClr val="878787"/>
                </a:solidFill>
              </a:defRPr>
            </a:lvl2pPr>
            <a:lvl3pPr>
              <a:defRPr>
                <a:solidFill>
                  <a:srgbClr val="878787"/>
                </a:solidFill>
              </a:defRPr>
            </a:lvl3pPr>
            <a:lvl4pPr>
              <a:defRPr>
                <a:solidFill>
                  <a:srgbClr val="878787"/>
                </a:solidFill>
              </a:defRPr>
            </a:lvl4pPr>
            <a:lvl5pPr>
              <a:defRPr>
                <a:solidFill>
                  <a:srgbClr val="878787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952606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87914"/>
            <a:ext cx="6662271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9381"/>
            <a:ext cx="8229600" cy="3075242"/>
          </a:xfrm>
        </p:spPr>
        <p:txBody>
          <a:bodyPr/>
          <a:lstStyle>
            <a:lvl1pPr marL="0" indent="0">
              <a:buNone/>
              <a:defRPr>
                <a:solidFill>
                  <a:srgbClr val="878787"/>
                </a:solidFill>
              </a:defRPr>
            </a:lvl1pPr>
            <a:lvl2pPr marL="457200" indent="0">
              <a:buNone/>
              <a:defRPr>
                <a:solidFill>
                  <a:srgbClr val="878787"/>
                </a:solidFill>
              </a:defRPr>
            </a:lvl2pPr>
            <a:lvl3pPr marL="914400" indent="0">
              <a:buNone/>
              <a:defRPr>
                <a:solidFill>
                  <a:srgbClr val="878787"/>
                </a:solidFill>
              </a:defRPr>
            </a:lvl3pPr>
            <a:lvl4pPr marL="1371600" indent="0">
              <a:buNone/>
              <a:defRPr>
                <a:solidFill>
                  <a:srgbClr val="878787"/>
                </a:solidFill>
              </a:defRPr>
            </a:lvl4pPr>
            <a:lvl5pPr marL="1828800" indent="0">
              <a:buNone/>
              <a:defRPr>
                <a:solidFill>
                  <a:srgbClr val="878787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952606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09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2400">
                <a:solidFill>
                  <a:srgbClr val="878787"/>
                </a:solidFill>
              </a:defRPr>
            </a:lvl1pPr>
            <a:lvl2pPr>
              <a:defRPr sz="2000">
                <a:solidFill>
                  <a:srgbClr val="878787"/>
                </a:solidFill>
              </a:defRPr>
            </a:lvl2pPr>
            <a:lvl3pPr>
              <a:defRPr sz="1800">
                <a:solidFill>
                  <a:srgbClr val="878787"/>
                </a:solidFill>
              </a:defRPr>
            </a:lvl3pPr>
            <a:lvl4pPr>
              <a:defRPr sz="1600">
                <a:solidFill>
                  <a:srgbClr val="878787"/>
                </a:solidFill>
              </a:defRPr>
            </a:lvl4pPr>
            <a:lvl5pPr>
              <a:defRPr sz="1600">
                <a:solidFill>
                  <a:srgbClr val="87878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2400">
                <a:solidFill>
                  <a:srgbClr val="878787"/>
                </a:solidFill>
              </a:defRPr>
            </a:lvl1pPr>
            <a:lvl2pPr>
              <a:defRPr sz="2000">
                <a:solidFill>
                  <a:srgbClr val="878787"/>
                </a:solidFill>
              </a:defRPr>
            </a:lvl2pPr>
            <a:lvl3pPr>
              <a:defRPr sz="1800">
                <a:solidFill>
                  <a:srgbClr val="878787"/>
                </a:solidFill>
              </a:defRPr>
            </a:lvl3pPr>
            <a:lvl4pPr>
              <a:defRPr sz="1600">
                <a:solidFill>
                  <a:srgbClr val="878787"/>
                </a:solidFill>
              </a:defRPr>
            </a:lvl4pPr>
            <a:lvl5pPr>
              <a:defRPr sz="1600">
                <a:solidFill>
                  <a:srgbClr val="87878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952606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7471" y="-52294"/>
            <a:ext cx="9218706" cy="5210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495799" y="948765"/>
            <a:ext cx="4722907" cy="4258235"/>
          </a:xfrm>
          <a:prstGeom prst="rect">
            <a:avLst/>
          </a:prstGeom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1588" y="318403"/>
            <a:ext cx="8538884" cy="36355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8882" y="1192686"/>
            <a:ext cx="3957918" cy="3394472"/>
          </a:xfrm>
        </p:spPr>
        <p:txBody>
          <a:bodyPr>
            <a:normAutofit/>
          </a:bodyPr>
          <a:lstStyle>
            <a:lvl1pPr marL="285750" indent="-285750">
              <a:spcAft>
                <a:spcPts val="600"/>
              </a:spcAft>
              <a:buFont typeface="Arial"/>
              <a:buChar char="•"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rgbClr val="878787"/>
                </a:solidFill>
              </a:defRPr>
            </a:lvl2pPr>
            <a:lvl3pPr marL="914400" indent="0">
              <a:buNone/>
              <a:defRPr sz="1400">
                <a:solidFill>
                  <a:srgbClr val="878787"/>
                </a:solidFill>
              </a:defRPr>
            </a:lvl3pPr>
            <a:lvl4pPr marL="1371600" indent="0">
              <a:buNone/>
              <a:defRPr sz="1200">
                <a:solidFill>
                  <a:srgbClr val="878787"/>
                </a:solidFill>
              </a:defRPr>
            </a:lvl4pPr>
            <a:lvl5pPr marL="1828800" indent="0">
              <a:buNone/>
              <a:defRPr sz="1200">
                <a:solidFill>
                  <a:srgbClr val="87878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956796"/>
            <a:ext cx="4495800" cy="4250204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392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342231"/>
            <a:ext cx="6662271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19381"/>
            <a:ext cx="8229600" cy="3075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70" r:id="rId2"/>
    <p:sldLayoutId id="2147493465" r:id="rId3"/>
    <p:sldLayoutId id="2147493472" r:id="rId4"/>
    <p:sldLayoutId id="2147493473" r:id="rId5"/>
    <p:sldLayoutId id="2147493457" r:id="rId6"/>
    <p:sldLayoutId id="2147493466" r:id="rId7"/>
    <p:sldLayoutId id="2147493459" r:id="rId8"/>
    <p:sldLayoutId id="2147493468" r:id="rId9"/>
    <p:sldLayoutId id="2147493469" r:id="rId10"/>
    <p:sldLayoutId id="2147493460" r:id="rId11"/>
    <p:sldLayoutId id="2147493461" r:id="rId12"/>
    <p:sldLayoutId id="2147493464" r:id="rId13"/>
    <p:sldLayoutId id="2147493467" r:id="rId14"/>
    <p:sldLayoutId id="2147493471" r:id="rId15"/>
    <p:sldLayoutId id="2147493474" r:id="rId16"/>
    <p:sldLayoutId id="2147493475" r:id="rId17"/>
    <p:sldLayoutId id="2147493476" r:id="rId18"/>
    <p:sldLayoutId id="2147493477" r:id="rId19"/>
    <p:sldLayoutId id="2147493478" r:id="rId20"/>
    <p:sldLayoutId id="2147493479" r:id="rId2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878787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rgbClr val="878787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878787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rgbClr val="878787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rgbClr val="878787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microsoft.com/office/2007/relationships/hdphoto" Target="../media/hdphoto1.wdp"/><Relationship Id="rId7" Type="http://schemas.openxmlformats.org/officeDocument/2006/relationships/image" Target="../media/image9.png"/><Relationship Id="rId8" Type="http://schemas.microsoft.com/office/2007/relationships/hdphoto" Target="../media/hdphoto2.wdp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microsoft.com/office/2007/relationships/hdphoto" Target="../media/hdphoto3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4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5" b="5795"/>
          <a:stretch/>
        </p:blipFill>
        <p:spPr>
          <a:xfrm>
            <a:off x="-13167" y="-130747"/>
            <a:ext cx="9170334" cy="5404994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-4469" y="-130747"/>
            <a:ext cx="9144000" cy="5404994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202517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Cloud Native </a:t>
            </a:r>
            <a:r>
              <a:rPr lang="en-US" sz="4200" b="1" spc="-10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Applications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400" b="1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Workshop Kickoff</a:t>
            </a:r>
            <a:endParaRPr lang="en-US" sz="2400" b="1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  <a:p>
            <a:pPr>
              <a:spcAft>
                <a:spcPts val="1200"/>
              </a:spcAft>
            </a:pPr>
            <a:endParaRPr lang="en-US" sz="4200" b="1" spc="-100" dirty="0" smtClean="0">
              <a:solidFill>
                <a:srgbClr val="00AE9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7" name="Picture 6" descr="pivotal_teal.png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  <p:pic>
        <p:nvPicPr>
          <p:cNvPr id="3" name="Picture 2" descr="FedEx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324" b="95833" l="1591" r="99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41" y="819562"/>
            <a:ext cx="2328856" cy="68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57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42923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42147" y="3005853"/>
            <a:ext cx="7059706" cy="1377484"/>
          </a:xfrm>
        </p:spPr>
        <p:txBody>
          <a:bodyPr>
            <a:normAutofit/>
          </a:bodyPr>
          <a:lstStyle/>
          <a:p>
            <a:r>
              <a:rPr lang="en-US" sz="6000" dirty="0" smtClean="0"/>
              <a:t>Welcome!</a:t>
            </a:r>
            <a:endParaRPr lang="en-US" sz="60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 descr="pivotal155p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7" y="4465685"/>
            <a:ext cx="1968500" cy="558800"/>
          </a:xfrm>
          <a:prstGeom prst="rect">
            <a:avLst/>
          </a:prstGeom>
        </p:spPr>
      </p:pic>
      <p:pic>
        <p:nvPicPr>
          <p:cNvPr id="8" name="Picture 7" descr="Screen Shot 2016-04-25 at 8.13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6402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38167" y="1993474"/>
            <a:ext cx="4667667" cy="307777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Pittsburgh – April 4</a:t>
            </a:r>
            <a:r>
              <a:rPr lang="en-US" sz="1400" b="1" baseline="30000" dirty="0" smtClean="0">
                <a:solidFill>
                  <a:schemeClr val="bg1"/>
                </a:solidFill>
              </a:rPr>
              <a:t>th</a:t>
            </a:r>
            <a:r>
              <a:rPr lang="en-US" sz="1400" b="1" dirty="0" smtClean="0">
                <a:solidFill>
                  <a:schemeClr val="bg1"/>
                </a:solidFill>
              </a:rPr>
              <a:t> – 8:30 AM – 5:00 PM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9" name="Picture 8" descr="FedEx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24" b="95833" l="1591" r="99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425" y="4383337"/>
            <a:ext cx="2328856" cy="68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865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Breaks</a:t>
            </a:r>
          </a:p>
          <a:p>
            <a:r>
              <a:rPr lang="en-US" dirty="0" smtClean="0"/>
              <a:t>Lunch</a:t>
            </a:r>
          </a:p>
          <a:p>
            <a:r>
              <a:rPr lang="en-US" dirty="0" smtClean="0"/>
              <a:t>‘The Facilities’</a:t>
            </a:r>
          </a:p>
          <a:p>
            <a:r>
              <a:rPr lang="en-US" dirty="0" smtClean="0"/>
              <a:t>Email &amp; Cellphone Etiquette </a:t>
            </a:r>
          </a:p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059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Speakers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8229600" cy="333654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smtClean="0"/>
              <a:t>FedEx Team</a:t>
            </a:r>
            <a:endParaRPr lang="en-US" b="1" dirty="0"/>
          </a:p>
          <a:p>
            <a:pPr lvl="1"/>
            <a:r>
              <a:rPr lang="en-US" dirty="0" smtClean="0"/>
              <a:t>Shawn Weiss</a:t>
            </a:r>
          </a:p>
          <a:p>
            <a:pPr marL="0" indent="0">
              <a:buNone/>
            </a:pPr>
            <a:r>
              <a:rPr lang="en-US" b="1" dirty="0" smtClean="0"/>
              <a:t>Dan Kennedy</a:t>
            </a:r>
          </a:p>
          <a:p>
            <a:pPr lvl="1"/>
            <a:r>
              <a:rPr lang="en-US" dirty="0" smtClean="0"/>
              <a:t>Digital Strategy Advisor, Pivotal </a:t>
            </a:r>
          </a:p>
          <a:p>
            <a:pPr marL="0" indent="0">
              <a:buNone/>
            </a:pPr>
            <a:r>
              <a:rPr lang="en-US" b="1" dirty="0" smtClean="0"/>
              <a:t>Brian </a:t>
            </a:r>
            <a:r>
              <a:rPr lang="en-US" b="1" dirty="0" err="1" smtClean="0"/>
              <a:t>Jimerson</a:t>
            </a:r>
            <a:endParaRPr lang="en-US" b="1" dirty="0" smtClean="0"/>
          </a:p>
          <a:p>
            <a:pPr lvl="1"/>
            <a:r>
              <a:rPr lang="en-US" dirty="0" smtClean="0"/>
              <a:t>Advisory Platform Architect, </a:t>
            </a:r>
            <a:r>
              <a:rPr lang="en-US" dirty="0"/>
              <a:t>Pivotal </a:t>
            </a:r>
          </a:p>
          <a:p>
            <a:pPr marL="0" indent="0">
              <a:buNone/>
            </a:pPr>
            <a:r>
              <a:rPr lang="en-US" b="1" dirty="0"/>
              <a:t>Ravi </a:t>
            </a:r>
            <a:r>
              <a:rPr lang="en-US" b="1" dirty="0" smtClean="0"/>
              <a:t>Appalla</a:t>
            </a:r>
          </a:p>
          <a:p>
            <a:pPr lvl="1"/>
            <a:r>
              <a:rPr lang="en-US" dirty="0" smtClean="0"/>
              <a:t>Platform Architect, </a:t>
            </a:r>
            <a:r>
              <a:rPr lang="en-US" dirty="0"/>
              <a:t>Pivotal</a:t>
            </a:r>
          </a:p>
        </p:txBody>
      </p:sp>
    </p:spTree>
    <p:extLst>
      <p:ext uri="{BB962C8B-B14F-4D97-AF65-F5344CB8AC3E}">
        <p14:creationId xmlns:p14="http://schemas.microsoft.com/office/powerpoint/2010/main" val="549121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5809" y="887649"/>
            <a:ext cx="8917355" cy="35518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 smtClean="0"/>
              <a:t>8:30 AM – 9:00 AM		Breakfast and Registration</a:t>
            </a:r>
          </a:p>
          <a:p>
            <a:pPr marL="0" indent="0">
              <a:buNone/>
            </a:pPr>
            <a:r>
              <a:rPr lang="en-US" sz="1600" dirty="0" smtClean="0"/>
              <a:t>						Enjoy breakfast with the team</a:t>
            </a:r>
          </a:p>
          <a:p>
            <a:pPr marL="0" indent="0">
              <a:buNone/>
            </a:pPr>
            <a:r>
              <a:rPr lang="en-US" sz="1600" b="1" dirty="0" smtClean="0"/>
              <a:t>9:00 AM – 9:30 AM		Kickoff</a:t>
            </a:r>
          </a:p>
          <a:p>
            <a:pPr marL="0" indent="0">
              <a:buNone/>
            </a:pPr>
            <a:r>
              <a:rPr lang="en-US" sz="1600" dirty="0" smtClean="0"/>
              <a:t>						Where we are and where we are going</a:t>
            </a:r>
          </a:p>
          <a:p>
            <a:pPr marL="0" indent="0">
              <a:buNone/>
            </a:pPr>
            <a:r>
              <a:rPr lang="en-US" sz="1600" b="1" dirty="0" smtClean="0"/>
              <a:t>9:30 AM – 10:15 AM	Cloud Native Introduction</a:t>
            </a:r>
          </a:p>
          <a:p>
            <a:pPr marL="0" indent="0">
              <a:buNone/>
            </a:pPr>
            <a:r>
              <a:rPr lang="en-US" sz="1600" dirty="0" smtClean="0"/>
              <a:t>						Industry Trends and Overview including: 12 Factor Apps, 						</a:t>
            </a:r>
            <a:r>
              <a:rPr lang="en-US" sz="1600" dirty="0" err="1" smtClean="0"/>
              <a:t>DevOps</a:t>
            </a:r>
            <a:r>
              <a:rPr lang="en-US" sz="1600" dirty="0" smtClean="0"/>
              <a:t>, </a:t>
            </a:r>
            <a:r>
              <a:rPr lang="en-US" sz="1600" dirty="0" err="1" smtClean="0"/>
              <a:t>Microservices</a:t>
            </a:r>
            <a:r>
              <a:rPr lang="en-US" sz="1600" dirty="0" smtClean="0"/>
              <a:t> and Cloud Platforms</a:t>
            </a:r>
          </a:p>
          <a:p>
            <a:pPr marL="0" indent="0">
              <a:buNone/>
            </a:pPr>
            <a:r>
              <a:rPr lang="en-US" sz="1600" b="1" dirty="0" smtClean="0"/>
              <a:t>10:15 AM – 10:30 AM	Break</a:t>
            </a:r>
          </a:p>
          <a:p>
            <a:pPr marL="0" indent="0">
              <a:buNone/>
            </a:pPr>
            <a:r>
              <a:rPr lang="en-US" sz="1600" b="1" dirty="0" smtClean="0"/>
              <a:t>10:30 AM – 11:</a:t>
            </a:r>
            <a:r>
              <a:rPr lang="en-US" sz="1600" b="1" dirty="0"/>
              <a:t>3</a:t>
            </a:r>
            <a:r>
              <a:rPr lang="en-US" sz="1600" b="1" dirty="0" smtClean="0"/>
              <a:t>0 PM	The Cloud Native Enterprise</a:t>
            </a:r>
          </a:p>
          <a:p>
            <a:pPr marL="0" indent="0">
              <a:buNone/>
            </a:pPr>
            <a:r>
              <a:rPr lang="en-US" sz="1600" dirty="0" smtClean="0"/>
              <a:t>						</a:t>
            </a:r>
            <a:r>
              <a:rPr lang="en-US" sz="1600" dirty="0" err="1" smtClean="0"/>
              <a:t>Devops</a:t>
            </a:r>
            <a:r>
              <a:rPr lang="en-US" sz="1600" dirty="0" smtClean="0"/>
              <a:t>, Continuous Delivery &amp; </a:t>
            </a:r>
            <a:r>
              <a:rPr lang="en-US" sz="1600" dirty="0" err="1" smtClean="0"/>
              <a:t>Microservices</a:t>
            </a:r>
            <a:r>
              <a:rPr lang="en-US" sz="1600" dirty="0" smtClean="0"/>
              <a:t>. What’s new, 						what isn’t, and what matters.</a:t>
            </a:r>
          </a:p>
          <a:p>
            <a:pPr marL="0" indent="0">
              <a:buNone/>
            </a:pPr>
            <a:r>
              <a:rPr lang="en-US" sz="1600" b="1" dirty="0" smtClean="0"/>
              <a:t>11:</a:t>
            </a:r>
            <a:r>
              <a:rPr lang="en-US" sz="1600" b="1" dirty="0"/>
              <a:t>3</a:t>
            </a:r>
            <a:r>
              <a:rPr lang="en-US" sz="1600" b="1" dirty="0" smtClean="0"/>
              <a:t>0 PM – 12:00 PM	Labs Setup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00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5809" y="1073750"/>
            <a:ext cx="8917355" cy="327300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/>
              <a:t>12</a:t>
            </a:r>
            <a:r>
              <a:rPr lang="en-US" sz="1600" b="1" dirty="0" smtClean="0"/>
              <a:t>:00 </a:t>
            </a:r>
            <a:r>
              <a:rPr lang="en-US" sz="1600" b="1" dirty="0"/>
              <a:t>PM </a:t>
            </a:r>
            <a:r>
              <a:rPr lang="en-US" sz="1600" b="1" dirty="0" smtClean="0"/>
              <a:t>– 1:00 </a:t>
            </a:r>
            <a:r>
              <a:rPr lang="en-US" sz="1600" b="1" dirty="0"/>
              <a:t>PM	Lunch</a:t>
            </a:r>
          </a:p>
          <a:p>
            <a:pPr marL="0" indent="0">
              <a:buNone/>
            </a:pPr>
            <a:r>
              <a:rPr lang="en-US" sz="1600" dirty="0"/>
              <a:t>						Lunch will be </a:t>
            </a:r>
            <a:r>
              <a:rPr lang="en-US" sz="1600" dirty="0" smtClean="0"/>
              <a:t>provided</a:t>
            </a:r>
          </a:p>
          <a:p>
            <a:pPr marL="0" indent="0">
              <a:buNone/>
            </a:pPr>
            <a:r>
              <a:rPr lang="en-US" sz="1600" b="1" dirty="0"/>
              <a:t>1</a:t>
            </a:r>
            <a:r>
              <a:rPr lang="en-US" sz="1600" b="1" dirty="0" smtClean="0"/>
              <a:t>:00 </a:t>
            </a:r>
            <a:r>
              <a:rPr lang="en-US" sz="1600" b="1" dirty="0"/>
              <a:t>AM – 2</a:t>
            </a:r>
            <a:r>
              <a:rPr lang="en-US" sz="1600" b="1" dirty="0" smtClean="0"/>
              <a:t>:00 </a:t>
            </a:r>
            <a:r>
              <a:rPr lang="en-US" sz="1600" b="1" dirty="0"/>
              <a:t>PM		Spring </a:t>
            </a:r>
            <a:r>
              <a:rPr lang="en-US" sz="1600" b="1" dirty="0" smtClean="0"/>
              <a:t>Overview</a:t>
            </a: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					Getting started with Spring Boot.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b="1" dirty="0" smtClean="0"/>
              <a:t>2:</a:t>
            </a:r>
            <a:r>
              <a:rPr lang="en-US" sz="1600" b="1" dirty="0"/>
              <a:t>00 PM </a:t>
            </a:r>
            <a:r>
              <a:rPr lang="en-US" sz="1600" b="1" dirty="0" smtClean="0"/>
              <a:t>– 3:00 </a:t>
            </a:r>
            <a:r>
              <a:rPr lang="en-US" sz="1600" b="1" dirty="0"/>
              <a:t>PM		Developer Workshop</a:t>
            </a:r>
          </a:p>
          <a:p>
            <a:pPr marL="0" indent="0">
              <a:buNone/>
            </a:pPr>
            <a:r>
              <a:rPr lang="en-US" sz="1600" dirty="0"/>
              <a:t>						Hands-on pushing code with </a:t>
            </a:r>
            <a:r>
              <a:rPr lang="en-US" sz="1600" dirty="0" smtClean="0"/>
              <a:t>PCF</a:t>
            </a:r>
          </a:p>
          <a:p>
            <a:pPr marL="0" indent="0">
              <a:buNone/>
            </a:pPr>
            <a:r>
              <a:rPr lang="en-US" sz="1600" b="1" dirty="0" smtClean="0"/>
              <a:t>3:00 </a:t>
            </a:r>
            <a:r>
              <a:rPr lang="en-US" sz="1600" b="1" dirty="0"/>
              <a:t>PM – </a:t>
            </a:r>
            <a:r>
              <a:rPr lang="en-US" sz="1600" b="1" dirty="0" smtClean="0"/>
              <a:t>3:15 </a:t>
            </a:r>
            <a:r>
              <a:rPr lang="en-US" sz="1600" b="1" dirty="0"/>
              <a:t>PM		</a:t>
            </a:r>
            <a:r>
              <a:rPr lang="en-US" sz="1600" b="1" dirty="0" smtClean="0"/>
              <a:t>Break</a:t>
            </a:r>
          </a:p>
          <a:p>
            <a:pPr marL="0" indent="0">
              <a:buNone/>
            </a:pPr>
            <a:r>
              <a:rPr lang="en-US" sz="1600" b="1" dirty="0"/>
              <a:t>3</a:t>
            </a:r>
            <a:r>
              <a:rPr lang="en-US" sz="1600" b="1" dirty="0" smtClean="0"/>
              <a:t>:15 </a:t>
            </a:r>
            <a:r>
              <a:rPr lang="en-US" sz="1600" b="1" dirty="0"/>
              <a:t>PM – </a:t>
            </a:r>
            <a:r>
              <a:rPr lang="en-US" sz="1600" b="1" dirty="0" smtClean="0"/>
              <a:t>4:3</a:t>
            </a:r>
            <a:r>
              <a:rPr lang="en-US" sz="1600" b="1" dirty="0"/>
              <a:t>0</a:t>
            </a:r>
            <a:r>
              <a:rPr lang="en-US" sz="1600" b="1" dirty="0" smtClean="0"/>
              <a:t> PM</a:t>
            </a:r>
            <a:r>
              <a:rPr lang="en-US" sz="1600" b="1" dirty="0"/>
              <a:t> </a:t>
            </a:r>
            <a:r>
              <a:rPr lang="en-US" sz="1600" b="1" dirty="0" smtClean="0"/>
              <a:t>        Cloud </a:t>
            </a:r>
            <a:r>
              <a:rPr lang="en-US" sz="1600" b="1" dirty="0"/>
              <a:t>Native Platform</a:t>
            </a:r>
          </a:p>
          <a:p>
            <a:pPr marL="0" indent="0">
              <a:buNone/>
            </a:pPr>
            <a:r>
              <a:rPr lang="en-US" sz="1600" dirty="0"/>
              <a:t>						An overview of Cloud Foundry (PCF) and its </a:t>
            </a:r>
            <a:r>
              <a:rPr lang="en-US" sz="1600" dirty="0" smtClean="0"/>
              <a:t>Architecture</a:t>
            </a:r>
            <a:endParaRPr lang="en-US" sz="1600" b="1" dirty="0" smtClean="0"/>
          </a:p>
          <a:p>
            <a:pPr marL="0" indent="0">
              <a:buNone/>
            </a:pPr>
            <a:r>
              <a:rPr lang="en-US" sz="1600" b="1" dirty="0" smtClean="0"/>
              <a:t>4</a:t>
            </a:r>
            <a:r>
              <a:rPr lang="en-US" sz="1600" b="1" dirty="0"/>
              <a:t>:30 PM </a:t>
            </a:r>
            <a:r>
              <a:rPr lang="en-US" sz="1600" b="1" dirty="0" smtClean="0"/>
              <a:t>– 4:45 </a:t>
            </a:r>
            <a:r>
              <a:rPr lang="en-US" sz="1600" b="1" dirty="0"/>
              <a:t>PM		Wrap Up, Q/A</a:t>
            </a:r>
            <a:r>
              <a:rPr lang="en-US" sz="1600" b="1" dirty="0" smtClean="0"/>
              <a:t>, &amp; </a:t>
            </a:r>
            <a:r>
              <a:rPr lang="en-US" sz="1600" b="1" dirty="0"/>
              <a:t>Feedback</a:t>
            </a:r>
          </a:p>
          <a:p>
            <a:pPr marL="0" indent="0">
              <a:buNone/>
            </a:pP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600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8000"/>
            <a:ext cx="9144000" cy="4114800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-4469" y="-130747"/>
            <a:ext cx="9144000" cy="5404994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3455" y="1898424"/>
            <a:ext cx="7897090" cy="202517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Introductions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400" b="1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Name, Team, Apps</a:t>
            </a:r>
            <a:endParaRPr lang="en-US" sz="2400" b="1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  <a:p>
            <a:pPr>
              <a:spcAft>
                <a:spcPts val="1200"/>
              </a:spcAft>
            </a:pPr>
            <a:endParaRPr lang="en-US" sz="4200" b="1" spc="-100" dirty="0" smtClean="0">
              <a:solidFill>
                <a:srgbClr val="00AE9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7" name="Picture 6" descr="pivotal_teal.png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69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Workshop Kickoff</a:t>
            </a:r>
            <a:endParaRPr lang="en-US"/>
          </a:p>
        </p:txBody>
      </p:sp>
      <p:pic>
        <p:nvPicPr>
          <p:cNvPr id="6" name="Picture 5" descr="pivotal155p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7" y="4465685"/>
            <a:ext cx="1968500" cy="558800"/>
          </a:xfrm>
          <a:prstGeom prst="rect">
            <a:avLst/>
          </a:prstGeom>
        </p:spPr>
      </p:pic>
      <p:pic>
        <p:nvPicPr>
          <p:cNvPr id="7" name="Picture 6" descr="FedEx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24" b="95833" l="1591" r="99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425" y="4383337"/>
            <a:ext cx="2328856" cy="68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268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Mile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723900"/>
            <a:ext cx="78105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179031"/>
      </p:ext>
    </p:extLst>
  </p:cSld>
  <p:clrMapOvr>
    <a:masterClrMapping/>
  </p:clrMapOvr>
</p:sld>
</file>

<file path=ppt/theme/theme1.xml><?xml version="1.0" encoding="utf-8"?>
<a:theme xmlns:a="http://schemas.openxmlformats.org/drawingml/2006/main" name="Pivotal_Dark_Template">
  <a:themeElements>
    <a:clrScheme name="Custom 1">
      <a:dk1>
        <a:srgbClr val="262626"/>
      </a:dk1>
      <a:lt1>
        <a:sysClr val="window" lastClr="FFFFFF"/>
      </a:lt1>
      <a:dk2>
        <a:srgbClr val="1B2831"/>
      </a:dk2>
      <a:lt2>
        <a:srgbClr val="F5F5F5"/>
      </a:lt2>
      <a:accent1>
        <a:srgbClr val="138A7E"/>
      </a:accent1>
      <a:accent2>
        <a:srgbClr val="0C5B50"/>
      </a:accent2>
      <a:accent3>
        <a:srgbClr val="8198A4"/>
      </a:accent3>
      <a:accent4>
        <a:srgbClr val="1A6FB7"/>
      </a:accent4>
      <a:accent5>
        <a:srgbClr val="E8E8E8"/>
      </a:accent5>
      <a:accent6>
        <a:srgbClr val="6D3F76"/>
      </a:accent6>
      <a:hlink>
        <a:srgbClr val="138A7E"/>
      </a:hlink>
      <a:folHlink>
        <a:srgbClr val="878787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8881"/>
        </a:solidFill>
        <a:ln w="6350">
          <a:solidFill>
            <a:schemeClr val="bg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terms/"/>
    <ds:schemaRef ds:uri="http://schemas.microsoft.com/sharepoint/v3/field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Pivotal_Dark_Template.potx</Template>
  <TotalTime>4065</TotalTime>
  <Words>101</Words>
  <Application>Microsoft Macintosh PowerPoint</Application>
  <PresentationFormat>On-screen Show (16:9)</PresentationFormat>
  <Paragraphs>49</Paragraphs>
  <Slides>10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Pivotal_Dark_Template</vt:lpstr>
      <vt:lpstr>PowerPoint Presentation</vt:lpstr>
      <vt:lpstr>PowerPoint Presentation</vt:lpstr>
      <vt:lpstr>Logistics</vt:lpstr>
      <vt:lpstr>Speakers</vt:lpstr>
      <vt:lpstr>Agenda</vt:lpstr>
      <vt:lpstr>Agenda</vt:lpstr>
      <vt:lpstr>PowerPoint Presentation</vt:lpstr>
      <vt:lpstr>PowerPoint Presentation</vt:lpstr>
      <vt:lpstr>Last Mile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Raviteja Appalla</cp:lastModifiedBy>
  <cp:revision>308</cp:revision>
  <dcterms:created xsi:type="dcterms:W3CDTF">2010-04-12T23:12:02Z</dcterms:created>
  <dcterms:modified xsi:type="dcterms:W3CDTF">2017-04-04T12:31:06Z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